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1FA"/>
    <a:srgbClr val="C1E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>
        <p:scale>
          <a:sx n="75" d="100"/>
          <a:sy n="75" d="100"/>
        </p:scale>
        <p:origin x="-33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77F54B-5178-4735-AACB-7EFF3E9D2D9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BE19388-5389-46CC-BC62-0952E670D88F}">
      <dgm:prSet/>
      <dgm:spPr/>
      <dgm:t>
        <a:bodyPr/>
        <a:lstStyle/>
        <a:p>
          <a:pPr rtl="0"/>
          <a:r>
            <a:rPr lang="ru-RU" dirty="0" smtClean="0"/>
            <a:t>Установление объективности оценивания работ ВПР</a:t>
          </a:r>
          <a:endParaRPr lang="ru-RU" dirty="0"/>
        </a:p>
      </dgm:t>
    </dgm:pt>
    <dgm:pt modelId="{DB0AB731-3E85-4DAB-B04A-FCFD7390A090}" type="parTrans" cxnId="{4D40E13C-E81B-4A7B-A8BA-A1F06837B1E2}">
      <dgm:prSet/>
      <dgm:spPr/>
      <dgm:t>
        <a:bodyPr/>
        <a:lstStyle/>
        <a:p>
          <a:endParaRPr lang="ru-RU"/>
        </a:p>
      </dgm:t>
    </dgm:pt>
    <dgm:pt modelId="{720BEBC2-4D7E-4FEE-A72B-39BC6BA26CD9}" type="sibTrans" cxnId="{4D40E13C-E81B-4A7B-A8BA-A1F06837B1E2}">
      <dgm:prSet/>
      <dgm:spPr/>
      <dgm:t>
        <a:bodyPr/>
        <a:lstStyle/>
        <a:p>
          <a:endParaRPr lang="ru-RU"/>
        </a:p>
      </dgm:t>
    </dgm:pt>
    <dgm:pt modelId="{32A26044-6D7F-486C-B0A5-EF8515B14AC2}">
      <dgm:prSet/>
      <dgm:spPr/>
      <dgm:t>
        <a:bodyPr/>
        <a:lstStyle/>
        <a:p>
          <a:pPr rtl="0"/>
          <a:r>
            <a:rPr lang="ru-RU" smtClean="0"/>
            <a:t>Соответствие оценки за ВПР уровню текущего оценивания ученика.</a:t>
          </a:r>
          <a:endParaRPr lang="ru-RU"/>
        </a:p>
      </dgm:t>
    </dgm:pt>
    <dgm:pt modelId="{ED7B04BF-83C1-4E92-BBF0-017D066FCCEE}" type="parTrans" cxnId="{639D391E-EACA-4E07-BB53-6C9BFE766937}">
      <dgm:prSet/>
      <dgm:spPr/>
      <dgm:t>
        <a:bodyPr/>
        <a:lstStyle/>
        <a:p>
          <a:endParaRPr lang="ru-RU"/>
        </a:p>
      </dgm:t>
    </dgm:pt>
    <dgm:pt modelId="{F2B2B097-4F3B-4A78-8050-96F4388AB197}" type="sibTrans" cxnId="{639D391E-EACA-4E07-BB53-6C9BFE766937}">
      <dgm:prSet/>
      <dgm:spPr/>
      <dgm:t>
        <a:bodyPr/>
        <a:lstStyle/>
        <a:p>
          <a:endParaRPr lang="ru-RU"/>
        </a:p>
      </dgm:t>
    </dgm:pt>
    <dgm:pt modelId="{E7A16CA0-2692-4C12-B4C0-02382CDB096A}" type="pres">
      <dgm:prSet presAssocID="{D577F54B-5178-4735-AACB-7EFF3E9D2D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D510EC-F0D6-4EC4-BDCF-548709F500B2}" type="pres">
      <dgm:prSet presAssocID="{CBE19388-5389-46CC-BC62-0952E670D88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8067A-A61F-4994-9628-9847ED335588}" type="pres">
      <dgm:prSet presAssocID="{720BEBC2-4D7E-4FEE-A72B-39BC6BA26CD9}" presName="spacer" presStyleCnt="0"/>
      <dgm:spPr/>
    </dgm:pt>
    <dgm:pt modelId="{0AA522A3-9C6E-4007-8E06-0030A01B6AAF}" type="pres">
      <dgm:prSet presAssocID="{32A26044-6D7F-486C-B0A5-EF8515B14AC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BC626C-F677-4D1F-BE9A-6BBAAA4493BC}" type="presOf" srcId="{D577F54B-5178-4735-AACB-7EFF3E9D2D98}" destId="{E7A16CA0-2692-4C12-B4C0-02382CDB096A}" srcOrd="0" destOrd="0" presId="urn:microsoft.com/office/officeart/2005/8/layout/vList2"/>
    <dgm:cxn modelId="{4D40E13C-E81B-4A7B-A8BA-A1F06837B1E2}" srcId="{D577F54B-5178-4735-AACB-7EFF3E9D2D98}" destId="{CBE19388-5389-46CC-BC62-0952E670D88F}" srcOrd="0" destOrd="0" parTransId="{DB0AB731-3E85-4DAB-B04A-FCFD7390A090}" sibTransId="{720BEBC2-4D7E-4FEE-A72B-39BC6BA26CD9}"/>
    <dgm:cxn modelId="{6F5B5F8E-0767-498D-9C93-7DBA794E1CFF}" type="presOf" srcId="{32A26044-6D7F-486C-B0A5-EF8515B14AC2}" destId="{0AA522A3-9C6E-4007-8E06-0030A01B6AAF}" srcOrd="0" destOrd="0" presId="urn:microsoft.com/office/officeart/2005/8/layout/vList2"/>
    <dgm:cxn modelId="{33626973-90B5-4970-A166-B257EC6035B9}" type="presOf" srcId="{CBE19388-5389-46CC-BC62-0952E670D88F}" destId="{65D510EC-F0D6-4EC4-BDCF-548709F500B2}" srcOrd="0" destOrd="0" presId="urn:microsoft.com/office/officeart/2005/8/layout/vList2"/>
    <dgm:cxn modelId="{639D391E-EACA-4E07-BB53-6C9BFE766937}" srcId="{D577F54B-5178-4735-AACB-7EFF3E9D2D98}" destId="{32A26044-6D7F-486C-B0A5-EF8515B14AC2}" srcOrd="1" destOrd="0" parTransId="{ED7B04BF-83C1-4E92-BBF0-017D066FCCEE}" sibTransId="{F2B2B097-4F3B-4A78-8050-96F4388AB197}"/>
    <dgm:cxn modelId="{9C4D55C5-F111-43C6-A67F-FEEEC1CB7E0A}" type="presParOf" srcId="{E7A16CA0-2692-4C12-B4C0-02382CDB096A}" destId="{65D510EC-F0D6-4EC4-BDCF-548709F500B2}" srcOrd="0" destOrd="0" presId="urn:microsoft.com/office/officeart/2005/8/layout/vList2"/>
    <dgm:cxn modelId="{F3BCE782-B3B8-4AFE-9944-A1F152A23607}" type="presParOf" srcId="{E7A16CA0-2692-4C12-B4C0-02382CDB096A}" destId="{4E68067A-A61F-4994-9628-9847ED335588}" srcOrd="1" destOrd="0" presId="urn:microsoft.com/office/officeart/2005/8/layout/vList2"/>
    <dgm:cxn modelId="{F957AED7-9787-4478-A92F-4FCDBAEE6E78}" type="presParOf" srcId="{E7A16CA0-2692-4C12-B4C0-02382CDB096A}" destId="{0AA522A3-9C6E-4007-8E06-0030A01B6AA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35BE88-9A8E-4B1D-BC4D-BA631C2CC89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414AB5-E684-4764-9E14-6C8AE820DFC7}">
      <dgm:prSet/>
      <dgm:spPr/>
      <dgm:t>
        <a:bodyPr/>
        <a:lstStyle/>
        <a:p>
          <a:pPr rtl="0"/>
          <a:r>
            <a:rPr lang="ru-RU" dirty="0" smtClean="0"/>
            <a:t>Приказ по каждому предмету</a:t>
          </a:r>
          <a:endParaRPr lang="ru-RU" dirty="0"/>
        </a:p>
      </dgm:t>
    </dgm:pt>
    <dgm:pt modelId="{E8733F48-3436-4524-91F7-E23E60E670C3}" type="parTrans" cxnId="{4F78E1C9-F1CB-4A9C-823B-4DD3E19DCA5D}">
      <dgm:prSet/>
      <dgm:spPr/>
      <dgm:t>
        <a:bodyPr/>
        <a:lstStyle/>
        <a:p>
          <a:endParaRPr lang="ru-RU"/>
        </a:p>
      </dgm:t>
    </dgm:pt>
    <dgm:pt modelId="{004C5D97-7E25-40F8-9C34-816F72F327D4}" type="sibTrans" cxnId="{4F78E1C9-F1CB-4A9C-823B-4DD3E19DCA5D}">
      <dgm:prSet/>
      <dgm:spPr/>
      <dgm:t>
        <a:bodyPr/>
        <a:lstStyle/>
        <a:p>
          <a:endParaRPr lang="ru-RU"/>
        </a:p>
      </dgm:t>
    </dgm:pt>
    <dgm:pt modelId="{2F5507E5-5682-4B50-A28F-82148047FD6D}">
      <dgm:prSet/>
      <dgm:spPr/>
      <dgm:t>
        <a:bodyPr/>
        <a:lstStyle/>
        <a:p>
          <a:pPr rtl="0"/>
          <a:r>
            <a:rPr lang="ru-RU" dirty="0" smtClean="0"/>
            <a:t>По завершению работы по предмету всеми школами, поскольку предмет и количество участников заранее не известны.</a:t>
          </a:r>
          <a:endParaRPr lang="ru-RU" dirty="0"/>
        </a:p>
      </dgm:t>
    </dgm:pt>
    <dgm:pt modelId="{5D585D29-84A1-45C3-A655-B2942A808BFA}" type="parTrans" cxnId="{3B2A827F-31B7-4C8E-8155-136135EA28F5}">
      <dgm:prSet/>
      <dgm:spPr/>
      <dgm:t>
        <a:bodyPr/>
        <a:lstStyle/>
        <a:p>
          <a:endParaRPr lang="ru-RU"/>
        </a:p>
      </dgm:t>
    </dgm:pt>
    <dgm:pt modelId="{9BF2DC98-DD6C-46C0-AE9B-71E71F7CD9DC}" type="sibTrans" cxnId="{3B2A827F-31B7-4C8E-8155-136135EA28F5}">
      <dgm:prSet/>
      <dgm:spPr/>
      <dgm:t>
        <a:bodyPr/>
        <a:lstStyle/>
        <a:p>
          <a:endParaRPr lang="ru-RU"/>
        </a:p>
      </dgm:t>
    </dgm:pt>
    <dgm:pt modelId="{AF814C51-4132-4718-8DF2-E7BCFE41EB94}" type="pres">
      <dgm:prSet presAssocID="{F835BE88-9A8E-4B1D-BC4D-BA631C2CC89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7503BF-0580-4F82-A79A-E4C709B545AA}" type="pres">
      <dgm:prSet presAssocID="{28414AB5-E684-4764-9E14-6C8AE820DFC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5DA68-FF39-4F31-AD13-759A5DA956B3}" type="pres">
      <dgm:prSet presAssocID="{004C5D97-7E25-40F8-9C34-816F72F327D4}" presName="spacer" presStyleCnt="0"/>
      <dgm:spPr/>
    </dgm:pt>
    <dgm:pt modelId="{3D396A1C-D77E-43B3-AFEA-C7710BB7F2E1}" type="pres">
      <dgm:prSet presAssocID="{2F5507E5-5682-4B50-A28F-82148047FD6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C58073-0DDA-4807-8AAC-FEFDA9A27B58}" type="presOf" srcId="{28414AB5-E684-4764-9E14-6C8AE820DFC7}" destId="{B07503BF-0580-4F82-A79A-E4C709B545AA}" srcOrd="0" destOrd="0" presId="urn:microsoft.com/office/officeart/2005/8/layout/vList2"/>
    <dgm:cxn modelId="{A65D29BB-3025-44BB-9589-EF2E2D60F07F}" type="presOf" srcId="{2F5507E5-5682-4B50-A28F-82148047FD6D}" destId="{3D396A1C-D77E-43B3-AFEA-C7710BB7F2E1}" srcOrd="0" destOrd="0" presId="urn:microsoft.com/office/officeart/2005/8/layout/vList2"/>
    <dgm:cxn modelId="{4B581315-5126-472B-8DAE-566E3C139256}" type="presOf" srcId="{F835BE88-9A8E-4B1D-BC4D-BA631C2CC893}" destId="{AF814C51-4132-4718-8DF2-E7BCFE41EB94}" srcOrd="0" destOrd="0" presId="urn:microsoft.com/office/officeart/2005/8/layout/vList2"/>
    <dgm:cxn modelId="{4F78E1C9-F1CB-4A9C-823B-4DD3E19DCA5D}" srcId="{F835BE88-9A8E-4B1D-BC4D-BA631C2CC893}" destId="{28414AB5-E684-4764-9E14-6C8AE820DFC7}" srcOrd="0" destOrd="0" parTransId="{E8733F48-3436-4524-91F7-E23E60E670C3}" sibTransId="{004C5D97-7E25-40F8-9C34-816F72F327D4}"/>
    <dgm:cxn modelId="{3B2A827F-31B7-4C8E-8155-136135EA28F5}" srcId="{F835BE88-9A8E-4B1D-BC4D-BA631C2CC893}" destId="{2F5507E5-5682-4B50-A28F-82148047FD6D}" srcOrd="1" destOrd="0" parTransId="{5D585D29-84A1-45C3-A655-B2942A808BFA}" sibTransId="{9BF2DC98-DD6C-46C0-AE9B-71E71F7CD9DC}"/>
    <dgm:cxn modelId="{D7ABADC6-9443-4812-A09C-E6A3FB765AAE}" type="presParOf" srcId="{AF814C51-4132-4718-8DF2-E7BCFE41EB94}" destId="{B07503BF-0580-4F82-A79A-E4C709B545AA}" srcOrd="0" destOrd="0" presId="urn:microsoft.com/office/officeart/2005/8/layout/vList2"/>
    <dgm:cxn modelId="{15322612-AF27-4798-AFE2-5BF2864BBB7B}" type="presParOf" srcId="{AF814C51-4132-4718-8DF2-E7BCFE41EB94}" destId="{07C5DA68-FF39-4F31-AD13-759A5DA956B3}" srcOrd="1" destOrd="0" presId="urn:microsoft.com/office/officeart/2005/8/layout/vList2"/>
    <dgm:cxn modelId="{D2FE55C1-C710-4045-85D6-D2449309DE1B}" type="presParOf" srcId="{AF814C51-4132-4718-8DF2-E7BCFE41EB94}" destId="{3D396A1C-D77E-43B3-AFEA-C7710BB7F2E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510EC-F0D6-4EC4-BDCF-548709F500B2}">
      <dsp:nvSpPr>
        <dsp:cNvPr id="0" name=""/>
        <dsp:cNvSpPr/>
      </dsp:nvSpPr>
      <dsp:spPr>
        <a:xfrm>
          <a:off x="0" y="115560"/>
          <a:ext cx="9720072" cy="1829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l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Установление объективности оценивания работ ВПР</a:t>
          </a:r>
          <a:endParaRPr lang="ru-RU" sz="4600" kern="1200" dirty="0"/>
        </a:p>
      </dsp:txBody>
      <dsp:txXfrm>
        <a:off x="89327" y="204887"/>
        <a:ext cx="9541418" cy="1651226"/>
      </dsp:txXfrm>
    </dsp:sp>
    <dsp:sp modelId="{0AA522A3-9C6E-4007-8E06-0030A01B6AAF}">
      <dsp:nvSpPr>
        <dsp:cNvPr id="0" name=""/>
        <dsp:cNvSpPr/>
      </dsp:nvSpPr>
      <dsp:spPr>
        <a:xfrm>
          <a:off x="0" y="2077920"/>
          <a:ext cx="9720072" cy="1829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l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smtClean="0"/>
            <a:t>Соответствие оценки за ВПР уровню текущего оценивания ученика.</a:t>
          </a:r>
          <a:endParaRPr lang="ru-RU" sz="4600" kern="1200"/>
        </a:p>
      </dsp:txBody>
      <dsp:txXfrm>
        <a:off x="89327" y="2167247"/>
        <a:ext cx="9541418" cy="16512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7503BF-0580-4F82-A79A-E4C709B545AA}">
      <dsp:nvSpPr>
        <dsp:cNvPr id="0" name=""/>
        <dsp:cNvSpPr/>
      </dsp:nvSpPr>
      <dsp:spPr>
        <a:xfrm>
          <a:off x="0" y="19994"/>
          <a:ext cx="9720072" cy="1941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Приказ по каждому предмету</a:t>
          </a:r>
          <a:endParaRPr lang="ru-RU" sz="3500" kern="1200" dirty="0"/>
        </a:p>
      </dsp:txBody>
      <dsp:txXfrm>
        <a:off x="94766" y="114760"/>
        <a:ext cx="9530540" cy="1751753"/>
      </dsp:txXfrm>
    </dsp:sp>
    <dsp:sp modelId="{3D396A1C-D77E-43B3-AFEA-C7710BB7F2E1}">
      <dsp:nvSpPr>
        <dsp:cNvPr id="0" name=""/>
        <dsp:cNvSpPr/>
      </dsp:nvSpPr>
      <dsp:spPr>
        <a:xfrm>
          <a:off x="0" y="2062080"/>
          <a:ext cx="9720072" cy="1941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По завершению работы по предмету всеми школами, поскольку предмет и количество участников заранее не известны.</a:t>
          </a:r>
          <a:endParaRPr lang="ru-RU" sz="3500" kern="1200" dirty="0"/>
        </a:p>
      </dsp:txBody>
      <dsp:txXfrm>
        <a:off x="94766" y="2156846"/>
        <a:ext cx="9530540" cy="17517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971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77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17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50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11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39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532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21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808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9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14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C1E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F3BF839-DF09-4CE3-A2A3-11691A8BD57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355376B-B9E6-409A-A013-A63D53C697E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598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3700" y="4909337"/>
            <a:ext cx="7772400" cy="146304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Организация </a:t>
            </a:r>
            <a:r>
              <a:rPr lang="ru-RU" sz="3200" dirty="0" smtClean="0"/>
              <a:t>перекрестной</a:t>
            </a:r>
            <a:br>
              <a:rPr lang="ru-RU" sz="3200" dirty="0" smtClean="0"/>
            </a:br>
            <a:r>
              <a:rPr lang="ru-RU" sz="3200" dirty="0" smtClean="0"/>
              <a:t> проверки </a:t>
            </a:r>
            <a:r>
              <a:rPr lang="ru-RU" sz="3200" dirty="0" smtClean="0"/>
              <a:t>работ </a:t>
            </a:r>
            <a:r>
              <a:rPr lang="ru-RU" sz="3200" dirty="0" smtClean="0"/>
              <a:t>ВПР в 2022 году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665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Основания для перепроверки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6700" indent="-266700">
              <a:buFont typeface="Wingdings" panose="05000000000000000000" pitchFamily="2" charset="2"/>
              <a:buChar char="Ø"/>
            </a:pPr>
            <a:r>
              <a:rPr lang="ru-RU" dirty="0" smtClean="0"/>
              <a:t>Приказ МО и Н РТ №203/22 от 8.02.2022 «</a:t>
            </a:r>
            <a:r>
              <a:rPr lang="ru-RU" dirty="0"/>
              <a:t>Об утверждении показателей  мониторинга качества и объективности проведения процедур оценки качества образования в системе общего образования муниципальными образованиями Республики Татарстан в 2022 году</a:t>
            </a:r>
            <a:r>
              <a:rPr lang="ru-RU" dirty="0" smtClean="0"/>
              <a:t>» (п.3 приложения)</a:t>
            </a:r>
          </a:p>
          <a:p>
            <a:pPr marL="266700" indent="-266700">
              <a:buFont typeface="Wingdings" panose="05000000000000000000" pitchFamily="2" charset="2"/>
              <a:buChar char="Ø"/>
            </a:pPr>
            <a:r>
              <a:rPr lang="ru-RU" dirty="0" smtClean="0"/>
              <a:t>Приказ УО ЛМР РТ №201 от 24.02.2022 «О назначении ответственных за выполнение показателей мониторинга качества и объективности проведения процедур оценки качества образования в системе общего образования Лениногорского муниципального района  РТ   в 2022 году» (п.3 приложения)</a:t>
            </a:r>
          </a:p>
          <a:p>
            <a:pPr marL="266700" indent="-266700">
              <a:buFont typeface="Wingdings" panose="05000000000000000000" pitchFamily="2" charset="2"/>
              <a:buChar char="Ø"/>
            </a:pPr>
            <a:r>
              <a:rPr lang="ru-RU" dirty="0" smtClean="0"/>
              <a:t>Приказ ОУ ЛМР РТ №261 «О проведении Всероссийских проверочных работ в общеобразовательных учреждениях Лениногорского муниципального района в 2022 году» (</a:t>
            </a:r>
            <a:r>
              <a:rPr lang="ru-RU" dirty="0" err="1" smtClean="0"/>
              <a:t>п.п</a:t>
            </a:r>
            <a:r>
              <a:rPr lang="ru-RU" dirty="0" smtClean="0"/>
              <a:t>. 5-7 приказа)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0196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перекрестной проверки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2926772"/>
              </p:ext>
            </p:extLst>
          </p:nvPr>
        </p:nvGraphicFramePr>
        <p:xfrm>
          <a:off x="1024128" y="2286000"/>
          <a:ext cx="9720073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974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Схема перепроверки работ по русскому языку и математике 4-8 классы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6404869"/>
              </p:ext>
            </p:extLst>
          </p:nvPr>
        </p:nvGraphicFramePr>
        <p:xfrm>
          <a:off x="211426" y="1707122"/>
          <a:ext cx="5884574" cy="4977384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401454">
                  <a:extLst>
                    <a:ext uri="{9D8B030D-6E8A-4147-A177-3AD203B41FA5}">
                      <a16:colId xmlns="" xmlns:a16="http://schemas.microsoft.com/office/drawing/2014/main" val="1175107333"/>
                    </a:ext>
                  </a:extLst>
                </a:gridCol>
                <a:gridCol w="696624">
                  <a:extLst>
                    <a:ext uri="{9D8B030D-6E8A-4147-A177-3AD203B41FA5}">
                      <a16:colId xmlns="" xmlns:a16="http://schemas.microsoft.com/office/drawing/2014/main" val="3757700602"/>
                    </a:ext>
                  </a:extLst>
                </a:gridCol>
                <a:gridCol w="696624">
                  <a:extLst>
                    <a:ext uri="{9D8B030D-6E8A-4147-A177-3AD203B41FA5}">
                      <a16:colId xmlns="" xmlns:a16="http://schemas.microsoft.com/office/drawing/2014/main" val="3534289650"/>
                    </a:ext>
                  </a:extLst>
                </a:gridCol>
                <a:gridCol w="696624">
                  <a:extLst>
                    <a:ext uri="{9D8B030D-6E8A-4147-A177-3AD203B41FA5}">
                      <a16:colId xmlns="" xmlns:a16="http://schemas.microsoft.com/office/drawing/2014/main" val="3578830811"/>
                    </a:ext>
                  </a:extLst>
                </a:gridCol>
                <a:gridCol w="696624">
                  <a:extLst>
                    <a:ext uri="{9D8B030D-6E8A-4147-A177-3AD203B41FA5}">
                      <a16:colId xmlns="" xmlns:a16="http://schemas.microsoft.com/office/drawing/2014/main" val="3841749924"/>
                    </a:ext>
                  </a:extLst>
                </a:gridCol>
                <a:gridCol w="696624">
                  <a:extLst>
                    <a:ext uri="{9D8B030D-6E8A-4147-A177-3AD203B41FA5}">
                      <a16:colId xmlns="" xmlns:a16="http://schemas.microsoft.com/office/drawing/2014/main" val="170923265"/>
                    </a:ext>
                  </a:extLst>
                </a:gridCol>
              </a:tblGrid>
              <a:tr h="2754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ОУ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 классы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классы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 классы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 классы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 классы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41942493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ООШ №1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1009622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СОШ №2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49951153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СОШ №3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7134610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СОШ №4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14518701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СОШ №5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9492255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СОШ №6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6373256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СОШ №7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00625056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СОШ №8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8461448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СОШ №10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30642342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Лицей № 12 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52793329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Гимназия №11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59160327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СОШ №13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5962874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Шугуровская СОШ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44506686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Зеленорощинская СОШ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75400782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Старокувакская СОШ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64294450"/>
                  </a:ext>
                </a:extLst>
              </a:tr>
              <a:tr h="13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Тимяшевская СОШ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29941588"/>
                  </a:ext>
                </a:extLst>
              </a:tr>
            </a:tbl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2551635"/>
              </p:ext>
            </p:extLst>
          </p:nvPr>
        </p:nvGraphicFramePr>
        <p:xfrm>
          <a:off x="6350357" y="1714233"/>
          <a:ext cx="5661338" cy="525780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310353">
                  <a:extLst>
                    <a:ext uri="{9D8B030D-6E8A-4147-A177-3AD203B41FA5}">
                      <a16:colId xmlns="" xmlns:a16="http://schemas.microsoft.com/office/drawing/2014/main" val="1175107333"/>
                    </a:ext>
                  </a:extLst>
                </a:gridCol>
                <a:gridCol w="670197">
                  <a:extLst>
                    <a:ext uri="{9D8B030D-6E8A-4147-A177-3AD203B41FA5}">
                      <a16:colId xmlns="" xmlns:a16="http://schemas.microsoft.com/office/drawing/2014/main" val="3757700602"/>
                    </a:ext>
                  </a:extLst>
                </a:gridCol>
                <a:gridCol w="670197">
                  <a:extLst>
                    <a:ext uri="{9D8B030D-6E8A-4147-A177-3AD203B41FA5}">
                      <a16:colId xmlns="" xmlns:a16="http://schemas.microsoft.com/office/drawing/2014/main" val="3534289650"/>
                    </a:ext>
                  </a:extLst>
                </a:gridCol>
                <a:gridCol w="670197">
                  <a:extLst>
                    <a:ext uri="{9D8B030D-6E8A-4147-A177-3AD203B41FA5}">
                      <a16:colId xmlns="" xmlns:a16="http://schemas.microsoft.com/office/drawing/2014/main" val="3578830811"/>
                    </a:ext>
                  </a:extLst>
                </a:gridCol>
                <a:gridCol w="670197">
                  <a:extLst>
                    <a:ext uri="{9D8B030D-6E8A-4147-A177-3AD203B41FA5}">
                      <a16:colId xmlns="" xmlns:a16="http://schemas.microsoft.com/office/drawing/2014/main" val="3841749924"/>
                    </a:ext>
                  </a:extLst>
                </a:gridCol>
                <a:gridCol w="670197">
                  <a:extLst>
                    <a:ext uri="{9D8B030D-6E8A-4147-A177-3AD203B41FA5}">
                      <a16:colId xmlns="" xmlns:a16="http://schemas.microsoft.com/office/drawing/2014/main" val="170923265"/>
                    </a:ext>
                  </a:extLst>
                </a:gridCol>
              </a:tblGrid>
              <a:tr h="457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ОУ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 классы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классы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 классы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 классы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 классы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41942493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Ивановская ООШ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72451078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Старописьмянская ООШ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8663304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Подлесная ООШ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70441055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Новосережкинская СОШ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36903841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Федотовская ООШ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63301293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Урдалинская ООШ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13403608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Зай-Каратайская ООШ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14463407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Нижнечершилинская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6845081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Куакбашская ООШ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06964942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Сарабикуловская ООШ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7250480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Керлигачская ООШ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04721506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Урмышлинская ООШ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16552880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Сугушлинская ООШ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8847698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Новочершилинская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16417756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Каркалинская ООШ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28832861"/>
                  </a:ext>
                </a:extLst>
              </a:tr>
              <a:tr h="37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Новоиштерякская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07976799"/>
                  </a:ext>
                </a:extLst>
              </a:tr>
              <a:tr h="26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Староиштерякская ООШ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0" marR="405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34756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029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Перепроверка работ по </a:t>
            </a:r>
            <a:r>
              <a:rPr lang="ru-RU" dirty="0" smtClean="0"/>
              <a:t>предметам по выбору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6458237"/>
              </p:ext>
            </p:extLst>
          </p:nvPr>
        </p:nvGraphicFramePr>
        <p:xfrm>
          <a:off x="1024128" y="2286000"/>
          <a:ext cx="9720073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928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Необходимо предоставить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27505"/>
            <a:ext cx="10515600" cy="176758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/>
              <a:t>Работы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/>
              <a:t>Ключи для каждого варианта</a:t>
            </a:r>
          </a:p>
          <a:p>
            <a:pPr marL="355600" indent="-355600">
              <a:buFont typeface="Wingdings" panose="05000000000000000000" pitchFamily="2" charset="2"/>
              <a:buChar char="Ø"/>
            </a:pPr>
            <a:r>
              <a:rPr lang="ru-RU" sz="3200" dirty="0" smtClean="0"/>
              <a:t>Протокол проверки школьной комиссии, загружаемый в ИС ВПР</a:t>
            </a:r>
            <a:endParaRPr lang="ru-RU" sz="32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024128" y="5090419"/>
            <a:ext cx="10515600" cy="1767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i="1" dirty="0" smtClean="0"/>
              <a:t>Все организационные моменты будут в приказах. </a:t>
            </a:r>
          </a:p>
          <a:p>
            <a:pPr marL="0" indent="0">
              <a:buNone/>
            </a:pPr>
            <a:r>
              <a:rPr lang="ru-RU" sz="2400" i="1" dirty="0" smtClean="0"/>
              <a:t>Можно уточнять в рабочем порядке у методиста, курирующего предмет.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545452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итогам перепроверки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Autofit/>
          </a:bodyPr>
          <a:lstStyle/>
          <a:p>
            <a:pPr marL="355600" indent="-355600">
              <a:buFont typeface="Wingdings" panose="05000000000000000000" pitchFamily="2" charset="2"/>
              <a:buChar char="ü"/>
            </a:pPr>
            <a:r>
              <a:rPr lang="ru-RU" sz="3600" dirty="0"/>
              <a:t>Протокол перепроверки работ муниципальной предметной комиссией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ru-RU" sz="3600" dirty="0"/>
              <a:t>Приказ на основе данных протокола</a:t>
            </a:r>
          </a:p>
        </p:txBody>
      </p:sp>
    </p:spTree>
    <p:extLst>
      <p:ext uri="{BB962C8B-B14F-4D97-AF65-F5344CB8AC3E}">
        <p14:creationId xmlns:p14="http://schemas.microsoft.com/office/powerpoint/2010/main" val="17839285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595</TotalTime>
  <Words>308</Words>
  <Application>Microsoft Office PowerPoint</Application>
  <PresentationFormat>Произвольный</PresentationFormat>
  <Paragraphs>231</Paragraphs>
  <Slides>7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Интеграл</vt:lpstr>
      <vt:lpstr>Организация перекрестной  проверки работ ВПР в 2022 году</vt:lpstr>
      <vt:lpstr>Основания для перепроверки</vt:lpstr>
      <vt:lpstr>Цели перекрестной проверки</vt:lpstr>
      <vt:lpstr>Схема перепроверки работ по русскому языку и математике 4-8 классы</vt:lpstr>
      <vt:lpstr>Перепроверка работ по предметам по выбору</vt:lpstr>
      <vt:lpstr>Необходимо предоставить</vt:lpstr>
      <vt:lpstr>По итогам перепроверки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перекрестной проверки ВПР</dc:title>
  <dc:creator>РС</dc:creator>
  <cp:lastModifiedBy>Admin</cp:lastModifiedBy>
  <cp:revision>22</cp:revision>
  <dcterms:created xsi:type="dcterms:W3CDTF">2022-03-15T07:15:25Z</dcterms:created>
  <dcterms:modified xsi:type="dcterms:W3CDTF">2022-03-16T11:05:27Z</dcterms:modified>
</cp:coreProperties>
</file>